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6"/>
  </p:notesMasterIdLst>
  <p:sldIdLst>
    <p:sldId id="256" r:id="rId2"/>
    <p:sldId id="270" r:id="rId3"/>
    <p:sldId id="257" r:id="rId4"/>
    <p:sldId id="258" r:id="rId5"/>
    <p:sldId id="260" r:id="rId6"/>
    <p:sldId id="259" r:id="rId7"/>
    <p:sldId id="280" r:id="rId8"/>
    <p:sldId id="279" r:id="rId9"/>
    <p:sldId id="261" r:id="rId10"/>
    <p:sldId id="275" r:id="rId11"/>
    <p:sldId id="271" r:id="rId12"/>
    <p:sldId id="274" r:id="rId13"/>
    <p:sldId id="269" r:id="rId14"/>
    <p:sldId id="262" r:id="rId15"/>
    <p:sldId id="268" r:id="rId16"/>
    <p:sldId id="263" r:id="rId17"/>
    <p:sldId id="272" r:id="rId18"/>
    <p:sldId id="264" r:id="rId19"/>
    <p:sldId id="281" r:id="rId20"/>
    <p:sldId id="282" r:id="rId21"/>
    <p:sldId id="283" r:id="rId22"/>
    <p:sldId id="277" r:id="rId23"/>
    <p:sldId id="276" r:id="rId24"/>
    <p:sldId id="27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4" autoAdjust="0"/>
    <p:restoredTop sz="94660"/>
  </p:normalViewPr>
  <p:slideViewPr>
    <p:cSldViewPr>
      <p:cViewPr>
        <p:scale>
          <a:sx n="79" d="100"/>
          <a:sy n="79" d="100"/>
        </p:scale>
        <p:origin x="-1704" y="-5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F5C7E-26E1-4822-AAAC-918D568D1965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1E63F8-998B-46D8-A954-7B0548335D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1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413C-96AC-4098-A5B5-EF90935AF54F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2B4162-AC79-4C7A-8FE5-B27BFC6F6B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413C-96AC-4098-A5B5-EF90935AF54F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B4162-AC79-4C7A-8FE5-B27BFC6F6B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413C-96AC-4098-A5B5-EF90935AF54F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B4162-AC79-4C7A-8FE5-B27BFC6F6B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36A413C-96AC-4098-A5B5-EF90935AF54F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502B4162-AC79-4C7A-8FE5-B27BFC6F6B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413C-96AC-4098-A5B5-EF90935AF54F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B4162-AC79-4C7A-8FE5-B27BFC6F6B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413C-96AC-4098-A5B5-EF90935AF54F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B4162-AC79-4C7A-8FE5-B27BFC6F6B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B4162-AC79-4C7A-8FE5-B27BFC6F6B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413C-96AC-4098-A5B5-EF90935AF54F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413C-96AC-4098-A5B5-EF90935AF54F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B4162-AC79-4C7A-8FE5-B27BFC6F6B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413C-96AC-4098-A5B5-EF90935AF54F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B4162-AC79-4C7A-8FE5-B27BFC6F6B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36A413C-96AC-4098-A5B5-EF90935AF54F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02B4162-AC79-4C7A-8FE5-B27BFC6F6B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413C-96AC-4098-A5B5-EF90935AF54F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2B4162-AC79-4C7A-8FE5-B27BFC6F6B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36A413C-96AC-4098-A5B5-EF90935AF54F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502B4162-AC79-4C7A-8FE5-B27BFC6F6B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areeringcrawdad.files.wordpress.com/2012/11/img_7759.jp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6600" dirty="0" smtClean="0"/>
              <a:t>2014</a:t>
            </a:r>
            <a:endParaRPr lang="en-US" sz="66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38200"/>
            <a:ext cx="8305800" cy="1600200"/>
          </a:xfrm>
        </p:spPr>
        <p:txBody>
          <a:bodyPr/>
          <a:lstStyle/>
          <a:p>
            <a:r>
              <a:rPr lang="en-US" b="1" dirty="0" smtClean="0"/>
              <a:t>MASSANUTTEN CHAPTER</a:t>
            </a:r>
            <a:br>
              <a:rPr lang="en-US" b="1" dirty="0" smtClean="0"/>
            </a:br>
            <a:r>
              <a:rPr lang="en-US" sz="3200" b="1" dirty="0" smtClean="0"/>
              <a:t>ARCHEOLOGICAL SOCIETY OF VIRGINIA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55626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Celebrating 35 Years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9647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VDHR Cemetery Workshop, Harrisonburg</a:t>
            </a:r>
            <a:endParaRPr lang="en-US" sz="3200" b="1" dirty="0"/>
          </a:p>
        </p:txBody>
      </p:sp>
      <p:pic>
        <p:nvPicPr>
          <p:cNvPr id="3074" name="Picture 2" descr="C:\Users\Carole\Documents\VDHR\VDHR Cemetery Workshop\VDHR Cemetery Workshop Woodbine 5-31-14\IMG_66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26" y="970547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s://fbcdn-sphotos-h-a.akamaihd.net/hphotos-ak-xpa1/t1.0-9/10447622_397630640374899_1470118482850964829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116" y="3352800"/>
            <a:ext cx="44958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18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May and July: Brick Kiln (?),  </a:t>
            </a:r>
            <a:r>
              <a:rPr lang="en-US" sz="3200" b="1" dirty="0" err="1" smtClean="0"/>
              <a:t>Zirkle</a:t>
            </a:r>
            <a:r>
              <a:rPr lang="en-US" sz="3200" b="1" dirty="0" smtClean="0"/>
              <a:t> House,  Forestville, VA</a:t>
            </a:r>
            <a:endParaRPr lang="en-US" sz="3200" b="1" dirty="0"/>
          </a:p>
        </p:txBody>
      </p:sp>
      <p:pic>
        <p:nvPicPr>
          <p:cNvPr id="1028" name="Picture 4" descr="E:\mcasv2014\77-IMG_17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2767877" cy="415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mcasv2014\93-IMG_18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5320907" cy="354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mcasv2014\82-IMG_176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0" y="4267200"/>
            <a:ext cx="3048000" cy="203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mcasv2014\85-IMG_18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67200"/>
            <a:ext cx="3156511" cy="210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67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530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Archeology Club, Fort Defiance H.S. </a:t>
            </a:r>
          </a:p>
          <a:p>
            <a:r>
              <a:rPr lang="en-US" dirty="0" smtClean="0"/>
              <a:t>Sponsored by Cindy </a:t>
            </a:r>
            <a:r>
              <a:rPr lang="en-US" dirty="0" err="1" smtClean="0"/>
              <a:t>Schroer</a:t>
            </a:r>
            <a:r>
              <a:rPr lang="en-US" dirty="0" smtClean="0"/>
              <a:t>, MCASV member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Experimental Archeology: ATLATL 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60" y="1295400"/>
            <a:ext cx="701204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E:\mcasv2014\26-IMG_82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60" y="2790158"/>
            <a:ext cx="2768600" cy="231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26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Eastern Shore Archeology</a:t>
            </a:r>
            <a:endParaRPr lang="en-US" b="1" dirty="0"/>
          </a:p>
        </p:txBody>
      </p:sp>
      <p:pic>
        <p:nvPicPr>
          <p:cNvPr id="2051" name="Picture 3" descr="E:\mcasv2014\52-IMG_89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49" y="4038600"/>
            <a:ext cx="3835471" cy="255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mcasv2014\41-IMG_86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867" y="2296533"/>
            <a:ext cx="3822733" cy="254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mcasv2014\48-IMG_89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392" y="4121316"/>
            <a:ext cx="2561682" cy="239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mcasv2014\45-IMG_88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84" y="1598585"/>
            <a:ext cx="2997200" cy="199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mcasv2014\49-IMG_89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7200"/>
            <a:ext cx="2133600" cy="142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45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11430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b="1" dirty="0"/>
              <a:t>"The Dismantling of the  </a:t>
            </a:r>
            <a:r>
              <a:rPr lang="en-US" b="1" dirty="0" err="1"/>
              <a:t>Schotsenhoek</a:t>
            </a:r>
            <a:r>
              <a:rPr lang="en-US" b="1" dirty="0"/>
              <a:t> Plantation House, St Eustatius", presented by Ray </a:t>
            </a:r>
            <a:r>
              <a:rPr lang="en-US" b="1" dirty="0" smtClean="0"/>
              <a:t>Wright, Frontier Culture Museum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b="1" dirty="0" smtClean="0"/>
              <a:t>June</a:t>
            </a:r>
            <a:endParaRPr lang="en-US" b="1" dirty="0"/>
          </a:p>
        </p:txBody>
      </p:sp>
      <p:pic>
        <p:nvPicPr>
          <p:cNvPr id="4098" name="Picture 2" descr="E:\mcasv2014\53-IMG_96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517650"/>
            <a:ext cx="812800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mcasv2014\1-IMG_96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392430"/>
            <a:ext cx="3722643" cy="299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22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White House Farm Field School </a:t>
            </a:r>
            <a:br>
              <a:rPr lang="en-US" b="1" dirty="0" smtClean="0"/>
            </a:br>
            <a:r>
              <a:rPr lang="en-US" b="1" dirty="0" smtClean="0"/>
              <a:t>June 9-14</a:t>
            </a:r>
            <a:endParaRPr lang="en-US" b="1" dirty="0"/>
          </a:p>
        </p:txBody>
      </p:sp>
      <p:pic>
        <p:nvPicPr>
          <p:cNvPr id="5122" name="Picture 2" descr="E:\mcasv2014\69-IMG_02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4131215"/>
            <a:ext cx="3606800" cy="240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mcasv2014\64-IMG_00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97815"/>
            <a:ext cx="3863803" cy="294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mcasv2014\54-IMG_99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580007"/>
            <a:ext cx="2997200" cy="199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mcasv2014\68-IMG_01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99057"/>
            <a:ext cx="3970722" cy="171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80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90800" y="5638800"/>
            <a:ext cx="6096000" cy="8382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dirty="0"/>
              <a:t> </a:t>
            </a:r>
            <a:r>
              <a:rPr lang="en-US" b="1" dirty="0"/>
              <a:t>"Eastern Shore Archaeology", presented by </a:t>
            </a:r>
            <a:r>
              <a:rPr lang="en-US" b="1" dirty="0" smtClean="0"/>
              <a:t>Dr. </a:t>
            </a:r>
            <a:r>
              <a:rPr lang="en-US" b="1" dirty="0"/>
              <a:t>Carole Nash, JMU Department of Integrated Science and Technology.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July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0"/>
            <a:ext cx="3010958" cy="3010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52400"/>
            <a:ext cx="2989265" cy="2668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971800"/>
            <a:ext cx="1704975" cy="30310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048000"/>
            <a:ext cx="2682875" cy="236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828800"/>
            <a:ext cx="2107406" cy="3746500"/>
          </a:xfrm>
          <a:prstGeom prst="rect">
            <a:avLst/>
          </a:prstGeom>
        </p:spPr>
      </p:pic>
      <p:pic>
        <p:nvPicPr>
          <p:cNvPr id="10" name="Picture 2" descr="E:\mcasv2014\75-IMG_1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1524000" cy="176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90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10800000" flipV="1">
            <a:off x="381000" y="549442"/>
            <a:ext cx="8229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July ASV Board Meeting, Bridgewater Town Hall</a:t>
            </a:r>
            <a:endParaRPr lang="en-US" b="1" dirty="0"/>
          </a:p>
        </p:txBody>
      </p:sp>
      <p:pic>
        <p:nvPicPr>
          <p:cNvPr id="3074" name="Picture 2" descr="E:\mcasv2014\76-IMG_11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63842"/>
            <a:ext cx="4305550" cy="287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r="1487" b="22259"/>
          <a:stretch/>
        </p:blipFill>
        <p:spPr bwMode="auto">
          <a:xfrm>
            <a:off x="2133600" y="4074604"/>
            <a:ext cx="5678906" cy="261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950" y="1459831"/>
            <a:ext cx="4630645" cy="260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20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b="1" dirty="0" smtClean="0"/>
              <a:t>August – Annual Picnic</a:t>
            </a:r>
            <a:endParaRPr lang="en-US" b="1" dirty="0"/>
          </a:p>
        </p:txBody>
      </p:sp>
      <p:pic>
        <p:nvPicPr>
          <p:cNvPr id="5127" name="Picture 7" descr="https://fbcdn-sphotos-d-a.akamaihd.net/hphotos-ak-xfp1/v/t1.0-9/10599639_10204488017349316_8329549673008791457_n.jpg?oh=8a22bf804c0e1281ac35dbdcc2c715c4&amp;oe=54AC4D78&amp;__gda__=1417834781_a02a0297985d1ccf5a7628950a95a95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43740"/>
            <a:ext cx="365759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https://scontent-a-iad.xx.fbcdn.net/hphotos-xpf1/v/t1.0-9/10409403_10204488017029308_6525519117257272833_n.jpg?oh=77efb58c5d85e293ab49c20236e95c4e&amp;oe=54C0E3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01629"/>
            <a:ext cx="3713747" cy="278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https://scontent-a-iad.xx.fbcdn.net/hphotos-xpf1/v/t1.0-9/10552646_10204488016909305_1501674888152476864_n.jpg?oh=47e19c69a872ba463045a63198ffd33a&amp;oe=54C648C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26" y="3892715"/>
            <a:ext cx="3622173" cy="271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https://fbcdn-sphotos-d-a.akamaihd.net/hphotos-ak-xfp1/v/t1.0-9/10599639_10204488017349316_8329549673008791457_n.jpg?oh=8a22bf804c0e1281ac35dbdcc2c715c4&amp;oe=54AC4D78&amp;__gda__=1417834781_a02a0297985d1ccf5a7628950a95a95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3892715"/>
            <a:ext cx="3637547" cy="272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28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9144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/>
              <a:t>“What’s the </a:t>
            </a:r>
            <a:r>
              <a:rPr lang="en-US" dirty="0" smtClean="0"/>
              <a:t>Point</a:t>
            </a:r>
            <a:r>
              <a:rPr lang="en-US" dirty="0"/>
              <a:t>?  Point </a:t>
            </a:r>
            <a:r>
              <a:rPr lang="en-US" dirty="0" smtClean="0"/>
              <a:t>identification  </a:t>
            </a:r>
          </a:p>
          <a:p>
            <a:pPr algn="ctr"/>
            <a:r>
              <a:rPr lang="en-US" dirty="0" smtClean="0"/>
              <a:t>presented </a:t>
            </a:r>
            <a:r>
              <a:rPr lang="en-US" dirty="0"/>
              <a:t>by Cindy </a:t>
            </a:r>
            <a:r>
              <a:rPr lang="en-US" dirty="0" err="1"/>
              <a:t>Schroer</a:t>
            </a:r>
            <a:r>
              <a:rPr lang="en-US" dirty="0"/>
              <a:t>, MCASV member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September  </a:t>
            </a:r>
            <a:endParaRPr lang="en-US" dirty="0"/>
          </a:p>
        </p:txBody>
      </p:sp>
      <p:pic>
        <p:nvPicPr>
          <p:cNvPr id="2050" name="Picture 2" descr="H:\mcasv2014\2-IMG_39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57200"/>
            <a:ext cx="1930265" cy="189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mcasv2014\3-IMG_39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514600"/>
            <a:ext cx="2001168" cy="261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mcasv2014\4-IMG_39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81200"/>
            <a:ext cx="2989532" cy="189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:\mcasv2014\5-IMG_39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914400"/>
            <a:ext cx="304166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:\mcasv2014\6-IMG_39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038600"/>
            <a:ext cx="2895602" cy="78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point books1\2-IMG_396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1600200"/>
            <a:ext cx="2667000" cy="2621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131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2013 Christmas Party and Auction</a:t>
            </a:r>
            <a:endParaRPr lang="en-US" b="1" dirty="0"/>
          </a:p>
        </p:txBody>
      </p:sp>
      <p:pic>
        <p:nvPicPr>
          <p:cNvPr id="7" name="Picture 2" descr="E:\mc auction 2013\6-IMG_77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64837"/>
            <a:ext cx="5409129" cy="360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mc auction 2013\7-IMG_77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85" y="3429000"/>
            <a:ext cx="2014871" cy="302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mc auction 2013\2-IMG_77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429000"/>
            <a:ext cx="2083451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98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876800"/>
            <a:ext cx="8229600" cy="1219200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"Archaeology at White House Farm: The 2014 Season", presented by </a:t>
            </a:r>
            <a:r>
              <a:rPr lang="en-US" b="1" dirty="0" err="1"/>
              <a:t>Dr</a:t>
            </a:r>
            <a:r>
              <a:rPr lang="en-US" b="1" dirty="0"/>
              <a:t> Carole Nash, JMU Department of Integrated Science and Technology.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October</a:t>
            </a:r>
            <a:endParaRPr lang="en-US" dirty="0"/>
          </a:p>
        </p:txBody>
      </p:sp>
      <p:pic>
        <p:nvPicPr>
          <p:cNvPr id="1026" name="Picture 2" descr="H:\mcasv2014\8-DSC_01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3741604" cy="251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mcasv2014\1-IMG_37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14350"/>
            <a:ext cx="4301112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2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105400"/>
            <a:ext cx="8229600" cy="1371600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"Archaeology at White House Farm: The 2014 Season", </a:t>
            </a:r>
            <a:r>
              <a:rPr lang="en-US" b="1" dirty="0" smtClean="0"/>
              <a:t>Part 2, presented </a:t>
            </a:r>
            <a:r>
              <a:rPr lang="en-US" b="1" dirty="0"/>
              <a:t>by </a:t>
            </a:r>
            <a:r>
              <a:rPr lang="en-US" b="1" dirty="0" err="1"/>
              <a:t>Dr</a:t>
            </a:r>
            <a:r>
              <a:rPr lang="en-US" b="1" dirty="0"/>
              <a:t> Carole Nash, JMU Department of Integrated Science and Technology.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November</a:t>
            </a:r>
            <a:endParaRPr lang="en-US" dirty="0"/>
          </a:p>
        </p:txBody>
      </p:sp>
      <p:pic>
        <p:nvPicPr>
          <p:cNvPr id="1026" name="Picture 2" descr="C:\Users\CSchroer\Pictures\Picasa\Exports\for slideshow\4-IMG_07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73" y="1504617"/>
            <a:ext cx="4635389" cy="309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Schroer\Pictures\Picasa\Exports\for slideshow\3-IMG_08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64" y="2819400"/>
            <a:ext cx="3454400" cy="230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Schroer\Pictures\Picasa\Exports\for slideshow\1-IMG_51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33371"/>
            <a:ext cx="2209800" cy="200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CSchroer\Pictures\Picasa\Exports\for slideshow\2-IMG_51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78545" y="433371"/>
            <a:ext cx="2069266" cy="258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867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Cindy Schroer, President</a:t>
            </a:r>
          </a:p>
          <a:p>
            <a:r>
              <a:rPr lang="en-US" sz="2800" b="1" dirty="0" smtClean="0"/>
              <a:t>Carole Nash, Vice President</a:t>
            </a:r>
          </a:p>
          <a:p>
            <a:r>
              <a:rPr lang="en-US" sz="2800" b="1" dirty="0" smtClean="0"/>
              <a:t>Kay Veith, Secretary</a:t>
            </a:r>
          </a:p>
          <a:p>
            <a:r>
              <a:rPr lang="en-US" sz="2800" b="1" dirty="0" smtClean="0"/>
              <a:t>Tom </a:t>
            </a:r>
            <a:r>
              <a:rPr lang="en-US" sz="2800" b="1" dirty="0" err="1" smtClean="0"/>
              <a:t>Mizell</a:t>
            </a:r>
            <a:r>
              <a:rPr lang="en-US" sz="2800" b="1" dirty="0" smtClean="0"/>
              <a:t>, Treasurer</a:t>
            </a:r>
          </a:p>
          <a:p>
            <a:r>
              <a:rPr lang="en-US" sz="2800" b="1" dirty="0" smtClean="0"/>
              <a:t>Jeff Good, Glenn Huffman, John </a:t>
            </a:r>
            <a:r>
              <a:rPr lang="en-US" sz="2800" b="1" dirty="0" err="1" smtClean="0"/>
              <a:t>Eckman</a:t>
            </a:r>
            <a:r>
              <a:rPr lang="en-US" sz="2800" b="1" dirty="0" smtClean="0"/>
              <a:t>, Newsletter Eds. </a:t>
            </a:r>
          </a:p>
          <a:p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2013 Officers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9947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6705600" cy="508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86600" y="838200"/>
            <a:ext cx="1905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Monthly News-letter, </a:t>
            </a:r>
            <a:r>
              <a:rPr lang="en-US" sz="2800" b="1" i="1" dirty="0" smtClean="0"/>
              <a:t>Points</a:t>
            </a:r>
          </a:p>
          <a:p>
            <a:endParaRPr lang="en-US" sz="2800" b="1" i="1" dirty="0"/>
          </a:p>
          <a:p>
            <a:r>
              <a:rPr lang="en-US" sz="2800" b="1" dirty="0" smtClean="0"/>
              <a:t>Articles written by members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7927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fbcdn-sphotos-g-a.akamaihd.net/hphotos-ak-xap1/v/t1.0-9/10482577_10204134420458334_473898932327613629_n.jpg?oh=ab97f863b8b4f8442bc4fe1e95f1c753&amp;oe=54C5D967&amp;__gda__=1421147486_374469332184e3bfb36ce95426562b4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" y="304800"/>
            <a:ext cx="6680139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86600" y="990600"/>
            <a:ext cx="175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See you next year!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9736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800600"/>
            <a:ext cx="8229600" cy="12954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b="1" dirty="0"/>
              <a:t>"</a:t>
            </a:r>
            <a:r>
              <a:rPr lang="en-US" sz="2800" b="1" dirty="0"/>
              <a:t>An Eastern Archaeologist Visits the Southwest: True Tales from a Two-Week Jaunt" </a:t>
            </a:r>
            <a:br>
              <a:rPr lang="en-US" sz="2800" b="1" dirty="0"/>
            </a:br>
            <a:r>
              <a:rPr lang="en-US" sz="2800" b="1" dirty="0"/>
              <a:t>presented by Dr. Carole Nash, JMU Department of Integrated Science and Technology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effectLst/>
              </a:rPr>
              <a:t>January</a:t>
            </a:r>
            <a:endParaRPr lang="en-US" sz="3100" b="1" dirty="0"/>
          </a:p>
        </p:txBody>
      </p:sp>
      <p:pic>
        <p:nvPicPr>
          <p:cNvPr id="1026" name="Picture 2" descr="E:\mcasv2014\02-IMG_99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1000"/>
            <a:ext cx="6197600" cy="345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77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953000"/>
            <a:ext cx="8229600" cy="1143000"/>
          </a:xfrm>
        </p:spPr>
        <p:txBody>
          <a:bodyPr>
            <a:normAutofit fontScale="92500"/>
          </a:bodyPr>
          <a:lstStyle/>
          <a:p>
            <a:pPr algn="ctr"/>
            <a:r>
              <a:rPr lang="en-US" sz="2400" b="1" dirty="0"/>
              <a:t> "Button, Button, Who's Got the Button? Learning to Identify and Date Buttons from Archaeological Contexts" </a:t>
            </a:r>
            <a:br>
              <a:rPr lang="en-US" sz="2400" b="1" dirty="0"/>
            </a:br>
            <a:r>
              <a:rPr lang="en-US" sz="2400" b="1" dirty="0"/>
              <a:t>presented by Janice Biller, MCASV Member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effectLst/>
              </a:rPr>
              <a:t>February</a:t>
            </a:r>
            <a:br>
              <a:rPr lang="en-US" sz="2800" b="1" dirty="0" smtClean="0">
                <a:effectLst/>
              </a:rPr>
            </a:br>
            <a:endParaRPr lang="en-US" sz="2800" dirty="0"/>
          </a:p>
        </p:txBody>
      </p:sp>
      <p:pic>
        <p:nvPicPr>
          <p:cNvPr id="9218" name="Picture 2" descr="E:\mcasv2014\03-IMG_21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85799"/>
            <a:ext cx="2769394" cy="415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09592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293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800600"/>
            <a:ext cx="8229600" cy="1676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 smtClean="0"/>
              <a:t> </a:t>
            </a:r>
            <a:r>
              <a:rPr lang="en-US" sz="2400" b="1" dirty="0"/>
              <a:t>"</a:t>
            </a:r>
            <a:r>
              <a:rPr lang="en-US" sz="2400" b="1" dirty="0" err="1"/>
              <a:t>Kittiewan</a:t>
            </a:r>
            <a:r>
              <a:rPr lang="en-US" sz="2400" b="1" dirty="0"/>
              <a:t>: History, Archaeological Resources and Future </a:t>
            </a:r>
            <a:r>
              <a:rPr lang="en-US" sz="2400" b="1" dirty="0" smtClean="0"/>
              <a:t>Projects“ presented </a:t>
            </a:r>
            <a:r>
              <a:rPr lang="en-US" sz="2400" b="1" dirty="0"/>
              <a:t>by Bruce </a:t>
            </a:r>
            <a:r>
              <a:rPr lang="en-US" sz="2400" b="1" dirty="0" smtClean="0"/>
              <a:t>Baker, ASV </a:t>
            </a:r>
            <a:r>
              <a:rPr lang="en-US" sz="2400" b="1" dirty="0" err="1"/>
              <a:t>Kittiewan</a:t>
            </a:r>
            <a:r>
              <a:rPr lang="en-US" sz="2400" b="1" dirty="0"/>
              <a:t> Committee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March</a:t>
            </a:r>
            <a:endParaRPr lang="en-US" sz="3200" b="1" dirty="0"/>
          </a:p>
        </p:txBody>
      </p:sp>
      <p:pic>
        <p:nvPicPr>
          <p:cNvPr id="3074" name="Picture 2" descr="E:\mcasv2014\11-IMG_59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1000"/>
            <a:ext cx="284569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mcasv2014\2-IMG_59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4635321" cy="309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88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257800"/>
            <a:ext cx="8229600" cy="129540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b="1" dirty="0"/>
              <a:t>"</a:t>
            </a:r>
            <a:r>
              <a:rPr lang="en-US" sz="2800" b="1" dirty="0"/>
              <a:t>Preservation of Court Records in Rockingham County", </a:t>
            </a:r>
            <a:br>
              <a:rPr lang="en-US" sz="2800" b="1" dirty="0"/>
            </a:br>
            <a:r>
              <a:rPr lang="en-US" sz="2800" b="1" dirty="0"/>
              <a:t>presented by Chaz Evans-Haywood, Rockingham County Clerk of Court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/>
              </a:rPr>
              <a:t>April </a:t>
            </a:r>
            <a:br>
              <a:rPr lang="en-US" b="1" dirty="0" smtClean="0">
                <a:effectLst/>
              </a:rPr>
            </a:br>
            <a:endParaRPr lang="en-US" sz="3100" dirty="0"/>
          </a:p>
        </p:txBody>
      </p:sp>
      <p:pic>
        <p:nvPicPr>
          <p:cNvPr id="8194" name="Picture 2" descr="E:\mcasv2014\06-IMG_36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2489686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mcasv2014\3-IMG_37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979" y="1905000"/>
            <a:ext cx="4747664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mcasv2014\07-IMG_36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342" y="609600"/>
            <a:ext cx="4262937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71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err="1" smtClean="0"/>
              <a:t>Chert</a:t>
            </a:r>
            <a:r>
              <a:rPr lang="en-US" b="1" dirty="0" smtClean="0"/>
              <a:t> Prospecting on </a:t>
            </a:r>
            <a:br>
              <a:rPr lang="en-US" b="1" dirty="0" smtClean="0"/>
            </a:br>
            <a:r>
              <a:rPr lang="en-US" b="1" dirty="0" smtClean="0"/>
              <a:t>Little North Mountain </a:t>
            </a:r>
            <a:endParaRPr lang="en-US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39243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http://careeringcrawdad.files.wordpress.com/2012/11/img_7759.jpg?w=62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6" y="1447799"/>
            <a:ext cx="3822699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dhr.virginia.gov/arch_DHR/Lithics/LImages/Chert_AR_County_Licking_Creek_Formation_44R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4" t="12273" r="9605" b="8981"/>
          <a:stretch/>
        </p:blipFill>
        <p:spPr bwMode="auto">
          <a:xfrm>
            <a:off x="3105386" y="4191000"/>
            <a:ext cx="2942488" cy="225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3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b="1" dirty="0" smtClean="0"/>
              <a:t>Madison Hall </a:t>
            </a:r>
            <a:endParaRPr lang="en-US" b="1" dirty="0"/>
          </a:p>
        </p:txBody>
      </p:sp>
      <p:pic>
        <p:nvPicPr>
          <p:cNvPr id="1026" name="Picture 2" descr="C:\Users\Carole\Documents\Madison Hall\Photos 4-14-14\IMG_59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206" y="81181"/>
            <a:ext cx="2582229" cy="344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4430728" cy="5941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33800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3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486400"/>
            <a:ext cx="8229600" cy="10668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2400" b="1" dirty="0"/>
              <a:t>"Historic Cave Inscriptions in the Shenandoah Valley", presented by </a:t>
            </a:r>
            <a:r>
              <a:rPr lang="en-US" sz="2400" b="1" dirty="0" err="1"/>
              <a:t>Dr</a:t>
            </a:r>
            <a:r>
              <a:rPr lang="en-US" sz="2400" b="1" dirty="0"/>
              <a:t> Michael </a:t>
            </a:r>
            <a:r>
              <a:rPr lang="en-US" sz="2400" b="1" dirty="0" err="1"/>
              <a:t>Douma</a:t>
            </a:r>
            <a:r>
              <a:rPr lang="en-US" sz="2400" b="1" dirty="0"/>
              <a:t>, 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JMU </a:t>
            </a:r>
            <a:r>
              <a:rPr lang="en-US" sz="2400" b="1" dirty="0"/>
              <a:t>Department of </a:t>
            </a:r>
            <a:r>
              <a:rPr lang="en-US" sz="2400" b="1" dirty="0" smtClean="0"/>
              <a:t>History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effectLst/>
              </a:rPr>
              <a:t>May</a:t>
            </a:r>
            <a:r>
              <a:rPr lang="en-US" sz="2800" b="1" dirty="0" smtClean="0">
                <a:effectLst/>
              </a:rPr>
              <a:t/>
            </a:r>
            <a:br>
              <a:rPr lang="en-US" sz="2800" b="1" dirty="0" smtClean="0">
                <a:effectLst/>
              </a:rPr>
            </a:br>
            <a:endParaRPr lang="en-US" sz="2800" dirty="0"/>
          </a:p>
        </p:txBody>
      </p:sp>
      <p:pic>
        <p:nvPicPr>
          <p:cNvPr id="2052" name="Picture 4" descr="http://www.jmu.edu/_images/history/doum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1895475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1000"/>
            <a:ext cx="546235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http://www.dnronline.com/files/uploads/article_images/517b6e4d-69cc-447b-9796-3e2a0af01f50/517b6e6b-da7c-4c95-afc5-3bae0af01f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53" y="2514600"/>
            <a:ext cx="4286250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72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406</TotalTime>
  <Words>303</Words>
  <Application>Microsoft Office PowerPoint</Application>
  <PresentationFormat>On-screen Show (4:3)</PresentationFormat>
  <Paragraphs>56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Paper</vt:lpstr>
      <vt:lpstr>MASSANUTTEN CHAPTER ARCHEOLOGICAL SOCIETY OF VIRGINIA</vt:lpstr>
      <vt:lpstr>2013 Christmas Party and Auction</vt:lpstr>
      <vt:lpstr>January</vt:lpstr>
      <vt:lpstr>February </vt:lpstr>
      <vt:lpstr>March</vt:lpstr>
      <vt:lpstr>April  </vt:lpstr>
      <vt:lpstr>Chert Prospecting on  Little North Mountain </vt:lpstr>
      <vt:lpstr>Madison Hall </vt:lpstr>
      <vt:lpstr>May </vt:lpstr>
      <vt:lpstr>VDHR Cemetery Workshop, Harrisonburg</vt:lpstr>
      <vt:lpstr>May and July: Brick Kiln (?),  Zirkle House,  Forestville, VA</vt:lpstr>
      <vt:lpstr>Experimental Archeology: ATLATL </vt:lpstr>
      <vt:lpstr>Eastern Shore Archeology</vt:lpstr>
      <vt:lpstr>June</vt:lpstr>
      <vt:lpstr>White House Farm Field School  June 9-14</vt:lpstr>
      <vt:lpstr>July </vt:lpstr>
      <vt:lpstr>July ASV Board Meeting, Bridgewater Town Hall</vt:lpstr>
      <vt:lpstr>August – Annual Picnic</vt:lpstr>
      <vt:lpstr>September  </vt:lpstr>
      <vt:lpstr>October</vt:lpstr>
      <vt:lpstr>November</vt:lpstr>
      <vt:lpstr>2013 Officers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MASSANUTTEN CHAPTER ARCHEOLOGICAL SOCIETY OF VIRGINIA</dc:title>
  <dc:creator>CSchroer</dc:creator>
  <cp:lastModifiedBy>CSchroer</cp:lastModifiedBy>
  <cp:revision>39</cp:revision>
  <dcterms:created xsi:type="dcterms:W3CDTF">2014-10-03T22:31:14Z</dcterms:created>
  <dcterms:modified xsi:type="dcterms:W3CDTF">2015-01-07T02:40:18Z</dcterms:modified>
</cp:coreProperties>
</file>